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4"/>
  </p:notesMasterIdLst>
  <p:handoutMasterIdLst>
    <p:handoutMasterId r:id="rId5"/>
  </p:handoutMasterIdLst>
  <p:sldIdLst>
    <p:sldId id="416" r:id="rId2"/>
    <p:sldId id="513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ttomlb" initials="bb" lastIdx="6" clrIdx="0"/>
  <p:cmAuthor id="1" name="Quinn, Dana" initials="QD" lastIdx="2" clrIdx="1">
    <p:extLst>
      <p:ext uri="{19B8F6BF-5375-455C-9EA6-DF929625EA0E}">
        <p15:presenceInfo xmlns:p15="http://schemas.microsoft.com/office/powerpoint/2012/main" userId="Quinn, D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27A"/>
    <a:srgbClr val="FF6600"/>
    <a:srgbClr val="003399"/>
    <a:srgbClr val="9999FF"/>
    <a:srgbClr val="CC3399"/>
    <a:srgbClr val="339966"/>
    <a:srgbClr val="4A7EBB"/>
    <a:srgbClr val="F04134"/>
    <a:srgbClr val="CC00CC"/>
    <a:srgbClr val="009E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9" autoAdjust="0"/>
    <p:restoredTop sz="96395" autoAdjust="0"/>
  </p:normalViewPr>
  <p:slideViewPr>
    <p:cSldViewPr>
      <p:cViewPr varScale="1">
        <p:scale>
          <a:sx n="107" d="100"/>
          <a:sy n="107" d="100"/>
        </p:scale>
        <p:origin x="133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38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-4099"/>
    </p:cViewPr>
  </p:sorterViewPr>
  <p:notesViewPr>
    <p:cSldViewPr>
      <p:cViewPr>
        <p:scale>
          <a:sx n="100" d="100"/>
          <a:sy n="100" d="100"/>
        </p:scale>
        <p:origin x="1421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/>
          <a:lstStyle>
            <a:lvl1pPr algn="r">
              <a:defRPr sz="1200"/>
            </a:lvl1pPr>
          </a:lstStyle>
          <a:p>
            <a:fld id="{4FA66118-16B5-4F24-ACDA-479DE7B6C4CA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7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1" y="882997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 anchor="b"/>
          <a:lstStyle>
            <a:lvl1pPr algn="r">
              <a:defRPr sz="1200"/>
            </a:lvl1pPr>
          </a:lstStyle>
          <a:p>
            <a:fld id="{8260BB14-7DB1-4E8E-85C0-1B8D73F9A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/>
          <a:lstStyle>
            <a:lvl1pPr algn="r">
              <a:defRPr sz="1200"/>
            </a:lvl1pPr>
          </a:lstStyle>
          <a:p>
            <a:fld id="{BC540151-7540-47B7-89B5-5E6A3952BC0A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7" tIns="46567" rIns="93137" bIns="465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3"/>
            <a:ext cx="5608320" cy="4183380"/>
          </a:xfrm>
          <a:prstGeom prst="rect">
            <a:avLst/>
          </a:prstGeom>
        </p:spPr>
        <p:txBody>
          <a:bodyPr vert="horz" lIns="93137" tIns="46567" rIns="93137" bIns="465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7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 anchor="b"/>
          <a:lstStyle>
            <a:lvl1pPr algn="r">
              <a:defRPr sz="1200"/>
            </a:lvl1pPr>
          </a:lstStyle>
          <a:p>
            <a:fld id="{17861C95-1ECC-413C-838C-F46B9A281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61C95-1ECC-413C-838C-F46B9A281B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156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61C95-1ECC-413C-838C-F46B9A281B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1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1B327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772400" cy="914400"/>
          </a:xfrm>
        </p:spPr>
        <p:txBody>
          <a:bodyPr/>
          <a:lstStyle>
            <a:lvl1pPr algn="ctr">
              <a:defRPr>
                <a:solidFill>
                  <a:srgbClr val="1B327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772400" cy="4191000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292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870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>
            <a:lvl1pPr algn="l">
              <a:defRPr>
                <a:solidFill>
                  <a:srgbClr val="1B327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375" y="2255838"/>
            <a:ext cx="4040188" cy="63976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06712"/>
            <a:ext cx="4040188" cy="3494088"/>
          </a:xfrm>
        </p:spPr>
        <p:txBody>
          <a:bodyPr/>
          <a:lstStyle>
            <a:lvl1pPr>
              <a:defRPr sz="2000">
                <a:solidFill>
                  <a:schemeClr val="tx2">
                    <a:lumMod val="95000"/>
                    <a:lumOff val="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255838"/>
            <a:ext cx="4041775" cy="639762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06712"/>
            <a:ext cx="4041775" cy="3494088"/>
          </a:xfrm>
        </p:spPr>
        <p:txBody>
          <a:bodyPr/>
          <a:lstStyle>
            <a:lvl1pPr>
              <a:defRPr sz="2000">
                <a:solidFill>
                  <a:schemeClr val="tx2">
                    <a:lumMod val="95000"/>
                    <a:lumOff val="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32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1B327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51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896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087"/>
            <a:ext cx="3008313" cy="935539"/>
          </a:xfrm>
        </p:spPr>
        <p:txBody>
          <a:bodyPr anchor="b"/>
          <a:lstStyle>
            <a:lvl1pPr algn="l">
              <a:defRPr sz="2000" b="1">
                <a:solidFill>
                  <a:srgbClr val="1B327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62088"/>
            <a:ext cx="5111750" cy="4938712"/>
          </a:xfrm>
        </p:spPr>
        <p:txBody>
          <a:bodyPr/>
          <a:lstStyle>
            <a:lvl1pPr>
              <a:defRPr sz="3200">
                <a:solidFill>
                  <a:srgbClr val="1B327A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4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624137"/>
            <a:ext cx="3008313" cy="3776663"/>
          </a:xfrm>
        </p:spPr>
        <p:txBody>
          <a:bodyPr/>
          <a:lstStyle>
            <a:lvl1pPr marL="0" indent="0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99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11565"/>
            <a:ext cx="7315200" cy="471844"/>
          </a:xfrm>
        </p:spPr>
        <p:txBody>
          <a:bodyPr anchor="b"/>
          <a:lstStyle>
            <a:lvl1pPr algn="l"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527175"/>
            <a:ext cx="7315200" cy="3425825"/>
          </a:xfrm>
        </p:spPr>
        <p:txBody>
          <a:bodyPr/>
          <a:lstStyle>
            <a:lvl1pPr marL="0" indent="0">
              <a:buNone/>
              <a:defRPr sz="3200">
                <a:solidFill>
                  <a:srgbClr val="1B327A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578303"/>
            <a:ext cx="7315200" cy="670097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940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6002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514600"/>
            <a:ext cx="7772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757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327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327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327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327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327A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54C00"/>
        </a:buClr>
        <a:buSzPct val="125000"/>
        <a:buChar char="•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EB43F"/>
        </a:buClr>
        <a:buChar char="»"/>
        <a:defRPr sz="24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6166"/>
            <a:ext cx="9144000" cy="914400"/>
          </a:xfrm>
        </p:spPr>
        <p:txBody>
          <a:bodyPr/>
          <a:lstStyle/>
          <a:p>
            <a:pPr algn="ctr"/>
            <a:r>
              <a:rPr lang="en-US" dirty="0" smtClean="0"/>
              <a:t>Meeting Agenda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200" y="1981200"/>
            <a:ext cx="8991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54C00"/>
              </a:buClr>
              <a:buSzPct val="125000"/>
              <a:buChar char="•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EB43F"/>
              </a:buClr>
              <a:buChar char="»"/>
              <a:defRPr sz="24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  <a:tabLst>
                <a:tab pos="7548563" algn="l"/>
              </a:tabLst>
            </a:pPr>
            <a:r>
              <a:rPr lang="en-US" sz="2600" kern="0" dirty="0" smtClean="0"/>
              <a:t>Welcome and Introductions	</a:t>
            </a:r>
            <a:r>
              <a:rPr lang="en-US" sz="2600" kern="0" dirty="0" smtClean="0"/>
              <a:t>5 </a:t>
            </a:r>
            <a:r>
              <a:rPr lang="en-US" sz="2600" kern="0" dirty="0" smtClean="0"/>
              <a:t>min.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  <a:tabLst>
                <a:tab pos="7548563" algn="l"/>
              </a:tabLst>
            </a:pPr>
            <a:r>
              <a:rPr lang="en-US" sz="2600" kern="0" dirty="0" smtClean="0"/>
              <a:t>Review &amp; Approve Revised Guiding Statement	5 min.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  <a:tabLst>
                <a:tab pos="7548563" algn="l"/>
              </a:tabLst>
            </a:pPr>
            <a:r>
              <a:rPr lang="en-US" sz="2600" kern="0" dirty="0" smtClean="0"/>
              <a:t>Define “High Percentage” Poverty	</a:t>
            </a:r>
            <a:r>
              <a:rPr lang="en-US" sz="2600" kern="0" dirty="0" smtClean="0"/>
              <a:t>20</a:t>
            </a:r>
            <a:r>
              <a:rPr lang="en-US" sz="2600" kern="0" dirty="0" smtClean="0"/>
              <a:t> </a:t>
            </a:r>
            <a:r>
              <a:rPr lang="en-US" sz="2600" kern="0" dirty="0" smtClean="0"/>
              <a:t>min.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  <a:tabLst>
                <a:tab pos="7548563" algn="l"/>
              </a:tabLst>
            </a:pPr>
            <a:r>
              <a:rPr lang="en-US" sz="2600" kern="0" dirty="0" smtClean="0"/>
              <a:t>Review &amp; Approve FY19 Service Proposal</a:t>
            </a:r>
            <a:r>
              <a:rPr lang="en-US" sz="2000" kern="0" dirty="0" smtClean="0"/>
              <a:t>	</a:t>
            </a:r>
            <a:r>
              <a:rPr lang="en-US" sz="2600" kern="0" dirty="0" smtClean="0"/>
              <a:t>15 min.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  <a:tabLst>
                <a:tab pos="7548563" algn="l"/>
              </a:tabLst>
            </a:pPr>
            <a:r>
              <a:rPr lang="en-US" sz="2600" kern="0" dirty="0" smtClean="0"/>
              <a:t>Regional Coordination	</a:t>
            </a:r>
            <a:r>
              <a:rPr lang="en-US" sz="2600" kern="0" dirty="0" smtClean="0"/>
              <a:t>30 </a:t>
            </a:r>
            <a:r>
              <a:rPr lang="en-US" sz="2600" kern="0" dirty="0" smtClean="0"/>
              <a:t>min.</a:t>
            </a:r>
            <a:endParaRPr lang="en-US" sz="2000" kern="0" dirty="0" smtClean="0"/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  <a:tabLst>
                <a:tab pos="7548563" algn="l"/>
              </a:tabLst>
            </a:pPr>
            <a:r>
              <a:rPr lang="en-US" sz="2600" kern="0" dirty="0" smtClean="0"/>
              <a:t>Public Comment	15 min.		</a:t>
            </a:r>
          </a:p>
        </p:txBody>
      </p:sp>
    </p:spTree>
    <p:extLst>
      <p:ext uri="{BB962C8B-B14F-4D97-AF65-F5344CB8AC3E}">
        <p14:creationId xmlns:p14="http://schemas.microsoft.com/office/powerpoint/2010/main" val="305176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88709"/>
            <a:ext cx="9144000" cy="659091"/>
          </a:xfrm>
        </p:spPr>
        <p:txBody>
          <a:bodyPr/>
          <a:lstStyle/>
          <a:p>
            <a:pPr algn="ctr"/>
            <a:r>
              <a:rPr lang="en-US" sz="3200" dirty="0" smtClean="0"/>
              <a:t>Advisory Committee Guiding Statement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0" y="137160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FF0000"/>
                </a:solidFill>
                <a:latin typeface="+mj-lt"/>
              </a:rPr>
              <a:t>HB 2017 provides much-needed investment in transit service.  For the first time, employees in Oregon will be taxed to pay for transit.  Low income workers will contribute proportionately more of their incomes as a result.  It is </a:t>
            </a:r>
            <a:r>
              <a:rPr lang="en-US" sz="1400" i="1" dirty="0" smtClean="0">
                <a:solidFill>
                  <a:srgbClr val="FF0000"/>
                </a:solidFill>
                <a:latin typeface="+mj-lt"/>
              </a:rPr>
              <a:t>therefore critical </a:t>
            </a:r>
            <a:r>
              <a:rPr lang="en-US" sz="1400" i="1" dirty="0">
                <a:solidFill>
                  <a:srgbClr val="FF0000"/>
                </a:solidFill>
                <a:latin typeface="+mj-lt"/>
              </a:rPr>
              <a:t>that investment of this </a:t>
            </a:r>
            <a:r>
              <a:rPr lang="en-US" sz="1400" i="1" dirty="0" smtClean="0">
                <a:solidFill>
                  <a:srgbClr val="FF0000"/>
                </a:solidFill>
                <a:latin typeface="+mj-lt"/>
              </a:rPr>
              <a:t>funding serve </a:t>
            </a:r>
            <a:r>
              <a:rPr lang="en-US" sz="1400" i="1" dirty="0">
                <a:solidFill>
                  <a:srgbClr val="FF0000"/>
                </a:solidFill>
                <a:latin typeface="+mj-lt"/>
              </a:rPr>
              <a:t>the needs of low income people to have affordable, reliable, convenient transit service that connects them to jobs and </a:t>
            </a:r>
            <a:r>
              <a:rPr lang="en-US" sz="1400" i="1" dirty="0" smtClean="0">
                <a:solidFill>
                  <a:srgbClr val="FF0000"/>
                </a:solidFill>
                <a:latin typeface="+mj-lt"/>
              </a:rPr>
              <a:t>services.​ A </a:t>
            </a:r>
            <a:r>
              <a:rPr lang="en-US" sz="1400" i="1" dirty="0">
                <a:solidFill>
                  <a:srgbClr val="FF0000"/>
                </a:solidFill>
                <a:latin typeface="+mj-lt"/>
              </a:rPr>
              <a:t>modern, well-funded transportation system that is planned, built, and operated with equity as a guiding principle will benefit everyone through reduced air toxics, carbon output, and congestion, and shape our region for generations to </a:t>
            </a:r>
            <a:r>
              <a:rPr lang="en-US" sz="1400" i="1" dirty="0" smtClean="0">
                <a:solidFill>
                  <a:srgbClr val="FF0000"/>
                </a:solidFill>
                <a:latin typeface="+mj-lt"/>
              </a:rPr>
              <a:t>come. </a:t>
            </a:r>
            <a:r>
              <a:rPr 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Therefore, the committee will advise TriMet on a </a:t>
            </a:r>
            <a:r>
              <a:rPr lang="en-US" sz="1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ublic </a:t>
            </a:r>
            <a:r>
              <a:rPr lang="en-US" sz="1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ransportation </a:t>
            </a:r>
            <a:r>
              <a:rPr lang="en-US" sz="1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mprovement </a:t>
            </a:r>
            <a:r>
              <a:rPr lang="en-US" sz="1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 to spend HB2017 funds </a:t>
            </a:r>
            <a:r>
              <a:rPr lang="en-US" sz="1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the following purposes</a:t>
            </a:r>
            <a:r>
              <a:rPr 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1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Expansion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existing and creation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new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 services </a:t>
            </a:r>
            <a:r>
              <a:rPr 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(including last mile services)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except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light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raexpil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with consideration for communities with a high percentage of low-income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households </a:t>
            </a:r>
            <a:r>
              <a:rPr 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responsible contracting and workforce utilization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en-US" sz="1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programs to reduce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 fares for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communities with a high percentage of low-income households,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procurement of buses powered by natural gas or electricity,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capital projects required for the creation, expansion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improvement of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 services, </a:t>
            </a:r>
            <a:r>
              <a:rPr 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including projects intended to improve speed and reliability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consideration for communities with a high percentage of low-income households and responsible contracting and workforce utilization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en-US" sz="1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expansion of existing/creation of new transit services in communities outside the TriMet service district, but inside in Clackamas, Multnomah, and Washington counties, and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regional coordination/reduction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fragmentation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between TriMet and communities outside the TriMet service district, but inside Clackamas, Multnomah, and Washington counties.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48600" y="27878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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tmppt_E3</Template>
  <TotalTime>107914</TotalTime>
  <Words>21</Words>
  <Application>Microsoft Office PowerPoint</Application>
  <PresentationFormat>On-screen Show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Symbol</vt:lpstr>
      <vt:lpstr>Times New Roman</vt:lpstr>
      <vt:lpstr>Wingdings</vt:lpstr>
      <vt:lpstr>Theme1</vt:lpstr>
      <vt:lpstr>Meeting Agenda</vt:lpstr>
      <vt:lpstr>Advisory Committee Guiding Statement</vt:lpstr>
    </vt:vector>
  </TitlesOfParts>
  <Company>TRI-MET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goodwind</dc:creator>
  <cp:lastModifiedBy>Mills, Tom</cp:lastModifiedBy>
  <cp:revision>2243</cp:revision>
  <cp:lastPrinted>2017-10-23T21:53:49Z</cp:lastPrinted>
  <dcterms:created xsi:type="dcterms:W3CDTF">2014-04-22T15:20:49Z</dcterms:created>
  <dcterms:modified xsi:type="dcterms:W3CDTF">2018-02-16T22:06:16Z</dcterms:modified>
</cp:coreProperties>
</file>