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6"/>
  </p:notesMasterIdLst>
  <p:handoutMasterIdLst>
    <p:handoutMasterId r:id="rId27"/>
  </p:handoutMasterIdLst>
  <p:sldIdLst>
    <p:sldId id="400" r:id="rId2"/>
    <p:sldId id="416" r:id="rId3"/>
    <p:sldId id="492" r:id="rId4"/>
    <p:sldId id="482" r:id="rId5"/>
    <p:sldId id="485" r:id="rId6"/>
    <p:sldId id="490" r:id="rId7"/>
    <p:sldId id="486" r:id="rId8"/>
    <p:sldId id="487" r:id="rId9"/>
    <p:sldId id="488" r:id="rId10"/>
    <p:sldId id="523" r:id="rId11"/>
    <p:sldId id="524" r:id="rId12"/>
    <p:sldId id="506" r:id="rId13"/>
    <p:sldId id="507" r:id="rId14"/>
    <p:sldId id="508" r:id="rId15"/>
    <p:sldId id="509" r:id="rId16"/>
    <p:sldId id="510" r:id="rId17"/>
    <p:sldId id="512" r:id="rId18"/>
    <p:sldId id="513" r:id="rId19"/>
    <p:sldId id="514" r:id="rId20"/>
    <p:sldId id="521" r:id="rId21"/>
    <p:sldId id="522" r:id="rId22"/>
    <p:sldId id="519" r:id="rId23"/>
    <p:sldId id="520" r:id="rId24"/>
    <p:sldId id="420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ttomlb" initials="bb" lastIdx="6" clrIdx="0"/>
  <p:cmAuthor id="1" name="Quinn, Dana" initials="QD" lastIdx="2" clrIdx="1">
    <p:extLst>
      <p:ext uri="{19B8F6BF-5375-455C-9EA6-DF929625EA0E}">
        <p15:presenceInfo xmlns:p15="http://schemas.microsoft.com/office/powerpoint/2012/main" userId="Quinn, D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FFCC66"/>
    <a:srgbClr val="FF99CC"/>
    <a:srgbClr val="FF9999"/>
    <a:srgbClr val="FF9966"/>
    <a:srgbClr val="FFCC99"/>
    <a:srgbClr val="1B327A"/>
    <a:srgbClr val="003399"/>
    <a:srgbClr val="9999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9" autoAdjust="0"/>
    <p:restoredTop sz="78837" autoAdjust="0"/>
  </p:normalViewPr>
  <p:slideViewPr>
    <p:cSldViewPr>
      <p:cViewPr varScale="1">
        <p:scale>
          <a:sx n="87" d="100"/>
          <a:sy n="87" d="100"/>
        </p:scale>
        <p:origin x="190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8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4099"/>
    </p:cViewPr>
  </p:sorterViewPr>
  <p:notesViewPr>
    <p:cSldViewPr>
      <p:cViewPr>
        <p:scale>
          <a:sx n="100" d="100"/>
          <a:sy n="100" d="100"/>
        </p:scale>
        <p:origin x="1421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Changes in poverty since </a:t>
            </a:r>
            <a:r>
              <a:rPr lang="en-US" dirty="0" smtClean="0"/>
              <a:t>1990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9.1849518810148634E-2"/>
          <c:y val="0.15363626421697291"/>
          <c:w val="0.87759492563429575"/>
          <c:h val="0.7211245990084576"/>
        </c:manualLayout>
      </c:layout>
      <c:lineChart>
        <c:grouping val="standard"/>
        <c:varyColors val="0"/>
        <c:ser>
          <c:idx val="0"/>
          <c:order val="0"/>
          <c:tx>
            <c:strRef>
              <c:f>Sheet1!$A$18</c:f>
              <c:strCache>
                <c:ptCount val="1"/>
                <c:pt idx="0">
                  <c:v>Tri-County Region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(Sheet1!$B$17,Sheet1!$C$17:$E$17)</c:f>
              <c:strCache>
                <c:ptCount val="4"/>
                <c:pt idx="0">
                  <c:v>1990</c:v>
                </c:pt>
                <c:pt idx="1">
                  <c:v>2000</c:v>
                </c:pt>
                <c:pt idx="2">
                  <c:v>2005-2009</c:v>
                </c:pt>
                <c:pt idx="3">
                  <c:v>2010-2014</c:v>
                </c:pt>
              </c:strCache>
            </c:strRef>
          </c:cat>
          <c:val>
            <c:numRef>
              <c:f>(Sheet1!$B$18,Sheet1!$C$18:$E$18)</c:f>
              <c:numCache>
                <c:formatCode>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0.12000000000000002</c:v>
                </c:pt>
                <c:pt idx="3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70-42CD-8F9C-67828E0AB516}"/>
            </c:ext>
          </c:extLst>
        </c:ser>
        <c:ser>
          <c:idx val="1"/>
          <c:order val="1"/>
          <c:tx>
            <c:strRef>
              <c:f>Sheet1!$A$19</c:f>
              <c:strCache>
                <c:ptCount val="1"/>
                <c:pt idx="0">
                  <c:v>National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pPr>
              <a:solidFill>
                <a:schemeClr val="tx2">
                  <a:lumMod val="50000"/>
                </a:schemeClr>
              </a:solidFill>
              <a:ln>
                <a:solidFill>
                  <a:srgbClr val="1F497D">
                    <a:lumMod val="50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-2.2222222222222244E-2"/>
                  <c:y val="-3.7037037037037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70-42CD-8F9C-67828E0AB516}"/>
                </c:ext>
              </c:extLst>
            </c:dLbl>
            <c:dLbl>
              <c:idx val="1"/>
              <c:layout>
                <c:manualLayout>
                  <c:x val="-1.6666666666666701E-2"/>
                  <c:y val="-4.1666666666666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70-42CD-8F9C-67828E0AB516}"/>
                </c:ext>
              </c:extLst>
            </c:dLbl>
            <c:dLbl>
              <c:idx val="2"/>
              <c:layout>
                <c:manualLayout>
                  <c:x val="-1.1111111111111136E-2"/>
                  <c:y val="-3.2407407407407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70-42CD-8F9C-67828E0AB516}"/>
                </c:ext>
              </c:extLst>
            </c:dLbl>
            <c:dLbl>
              <c:idx val="3"/>
              <c:layout>
                <c:manualLayout>
                  <c:x val="-8.3333333333333558E-3"/>
                  <c:y val="-2.7777777777777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70-42CD-8F9C-67828E0AB5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(Sheet1!$B$17,Sheet1!$C$17:$E$17)</c:f>
              <c:strCache>
                <c:ptCount val="4"/>
                <c:pt idx="0">
                  <c:v>1990</c:v>
                </c:pt>
                <c:pt idx="1">
                  <c:v>2000</c:v>
                </c:pt>
                <c:pt idx="2">
                  <c:v>2005-2009</c:v>
                </c:pt>
                <c:pt idx="3">
                  <c:v>2010-2014</c:v>
                </c:pt>
              </c:strCache>
            </c:strRef>
          </c:cat>
          <c:val>
            <c:numRef>
              <c:f>(Sheet1!$B$19,Sheet1!$C$19:$E$19)</c:f>
              <c:numCache>
                <c:formatCode>0%</c:formatCode>
                <c:ptCount val="4"/>
                <c:pt idx="0">
                  <c:v>0.13</c:v>
                </c:pt>
                <c:pt idx="1">
                  <c:v>0.12000000000000002</c:v>
                </c:pt>
                <c:pt idx="2">
                  <c:v>0.14000000000000001</c:v>
                </c:pt>
                <c:pt idx="3">
                  <c:v>0.16000000000000009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970-42CD-8F9C-67828E0AB5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6931072"/>
        <c:axId val="150795392"/>
      </c:lineChart>
      <c:catAx>
        <c:axId val="146931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0795392"/>
        <c:crosses val="autoZero"/>
        <c:auto val="1"/>
        <c:lblAlgn val="ctr"/>
        <c:lblOffset val="100"/>
        <c:noMultiLvlLbl val="0"/>
      </c:catAx>
      <c:valAx>
        <c:axId val="150795392"/>
        <c:scaling>
          <c:orientation val="minMax"/>
          <c:max val="0.4"/>
        </c:scaling>
        <c:delete val="0"/>
        <c:axPos val="l"/>
        <c:numFmt formatCode="0%" sourceLinked="1"/>
        <c:majorTickMark val="out"/>
        <c:minorTickMark val="none"/>
        <c:tickLblPos val="nextTo"/>
        <c:crossAx val="146931072"/>
        <c:crosses val="autoZero"/>
        <c:crossBetween val="midCat"/>
        <c:majorUnit val="5.0000000000000065E-2"/>
      </c:valAx>
    </c:plotArea>
    <c:legend>
      <c:legendPos val="b"/>
      <c:layout>
        <c:manualLayout>
          <c:xMode val="edge"/>
          <c:yMode val="edge"/>
          <c:x val="0.24380538829705137"/>
          <c:y val="0.19484866253420488"/>
          <c:w val="0.52268328958880161"/>
          <c:h val="0.167050524934383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086536976995522E-2"/>
          <c:y val="0.14373624839448287"/>
          <c:w val="0.74667490093150213"/>
          <c:h val="0.74615764784721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Black</c:v>
                </c:pt>
              </c:strCache>
            </c:strRef>
          </c:tx>
          <c:dLbls>
            <c:dLbl>
              <c:idx val="0"/>
              <c:layout>
                <c:manualLayout>
                  <c:x val="-1.8807189542483692E-2"/>
                  <c:y val="-5.336879432624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9C-4E7D-A767-909386EED763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(Sheet1!$B$7,Sheet1!$D$7,Sheet1!$F$7,Sheet1!$H$7)</c:f>
              <c:strCache>
                <c:ptCount val="4"/>
                <c:pt idx="0">
                  <c:v>1990</c:v>
                </c:pt>
                <c:pt idx="1">
                  <c:v>2000</c:v>
                </c:pt>
                <c:pt idx="2">
                  <c:v>2005-2009</c:v>
                </c:pt>
                <c:pt idx="3">
                  <c:v>2010-2014</c:v>
                </c:pt>
              </c:strCache>
            </c:strRef>
          </c:cat>
          <c:val>
            <c:numRef>
              <c:f>(Sheet1!$B$8,Sheet1!$D$8,Sheet1!$F$8,Sheet1!$H$8)</c:f>
              <c:numCache>
                <c:formatCode>0%</c:formatCode>
                <c:ptCount val="4"/>
                <c:pt idx="0">
                  <c:v>0.29400000000000032</c:v>
                </c:pt>
                <c:pt idx="1">
                  <c:v>0.23600000000000004</c:v>
                </c:pt>
                <c:pt idx="2">
                  <c:v>0.29700000000000032</c:v>
                </c:pt>
                <c:pt idx="3">
                  <c:v>0.36500000000000032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9C-4E7D-A767-909386EED763}"/>
            </c:ext>
          </c:extLst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Hispanic/Latino</c:v>
                </c:pt>
              </c:strCache>
            </c:strRef>
          </c:tx>
          <c:dLbls>
            <c:dLbl>
              <c:idx val="0"/>
              <c:layout>
                <c:manualLayout>
                  <c:x val="-1.8807189542483692E-2"/>
                  <c:y val="4.9468085106382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9C-4E7D-A767-909386EED763}"/>
                </c:ext>
              </c:extLst>
            </c:dLbl>
            <c:dLbl>
              <c:idx val="1"/>
              <c:layout>
                <c:manualLayout>
                  <c:x val="-3.5147058823529462E-2"/>
                  <c:y val="3.8829787234042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9C-4E7D-A767-909386EED763}"/>
                </c:ext>
              </c:extLst>
            </c:dLbl>
            <c:dLbl>
              <c:idx val="2"/>
              <c:layout>
                <c:manualLayout>
                  <c:x val="-3.6781045751634038E-2"/>
                  <c:y val="4.5921985815602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9C-4E7D-A767-909386EED763}"/>
                </c:ext>
              </c:extLst>
            </c:dLbl>
            <c:dLbl>
              <c:idx val="3"/>
              <c:layout>
                <c:manualLayout>
                  <c:x val="-3.6781045751634038E-2"/>
                  <c:y val="5.6560283687943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C-4E7D-A767-909386EED763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(Sheet1!$B$7,Sheet1!$D$7,Sheet1!$F$7,Sheet1!$H$7)</c:f>
              <c:strCache>
                <c:ptCount val="4"/>
                <c:pt idx="0">
                  <c:v>1990</c:v>
                </c:pt>
                <c:pt idx="1">
                  <c:v>2000</c:v>
                </c:pt>
                <c:pt idx="2">
                  <c:v>2005-2009</c:v>
                </c:pt>
                <c:pt idx="3">
                  <c:v>2010-2014</c:v>
                </c:pt>
              </c:strCache>
            </c:strRef>
          </c:cat>
          <c:val>
            <c:numRef>
              <c:f>(Sheet1!$B$9,Sheet1!$D$9,Sheet1!$F$9,Sheet1!$H$9)</c:f>
              <c:numCache>
                <c:formatCode>0%</c:formatCode>
                <c:ptCount val="4"/>
                <c:pt idx="0">
                  <c:v>0.24600000000000019</c:v>
                </c:pt>
                <c:pt idx="1">
                  <c:v>0.22900000000000001</c:v>
                </c:pt>
                <c:pt idx="2">
                  <c:v>0.24400000000000019</c:v>
                </c:pt>
                <c:pt idx="3">
                  <c:v>0.28400000000000031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F9C-4E7D-A767-909386EED763}"/>
            </c:ext>
          </c:extLst>
        </c:ser>
        <c:ser>
          <c:idx val="2"/>
          <c:order val="2"/>
          <c:tx>
            <c:strRef>
              <c:f>Sheet1!$A$10</c:f>
              <c:strCache>
                <c:ptCount val="1"/>
                <c:pt idx="0">
                  <c:v>White</c:v>
                </c:pt>
              </c:strCache>
            </c:strRef>
          </c:tx>
          <c:dLbls>
            <c:dLbl>
              <c:idx val="0"/>
              <c:layout>
                <c:manualLayout>
                  <c:x val="-1.8213293191292262E-2"/>
                  <c:y val="6.2978487983119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C-4E7D-A767-909386EED763}"/>
                </c:ext>
              </c:extLst>
            </c:dLbl>
            <c:dLbl>
              <c:idx val="1"/>
              <c:layout>
                <c:manualLayout>
                  <c:x val="-4.4847331583552072E-2"/>
                  <c:y val="5.5080927384076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9C-4E7D-A767-909386EED763}"/>
                </c:ext>
              </c:extLst>
            </c:dLbl>
            <c:dLbl>
              <c:idx val="2"/>
              <c:layout>
                <c:manualLayout>
                  <c:x val="-4.7625109361329708E-2"/>
                  <c:y val="5.9710557013706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C-4E7D-A767-909386EED763}"/>
                </c:ext>
              </c:extLst>
            </c:dLbl>
            <c:dLbl>
              <c:idx val="3"/>
              <c:layout>
                <c:manualLayout>
                  <c:x val="-5.0402887139107774E-2"/>
                  <c:y val="6.4340186643336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9C-4E7D-A767-909386EED763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(Sheet1!$B$7,Sheet1!$D$7,Sheet1!$F$7,Sheet1!$H$7)</c:f>
              <c:strCache>
                <c:ptCount val="4"/>
                <c:pt idx="0">
                  <c:v>1990</c:v>
                </c:pt>
                <c:pt idx="1">
                  <c:v>2000</c:v>
                </c:pt>
                <c:pt idx="2">
                  <c:v>2005-2009</c:v>
                </c:pt>
                <c:pt idx="3">
                  <c:v>2010-2014</c:v>
                </c:pt>
              </c:strCache>
            </c:strRef>
          </c:cat>
          <c:val>
            <c:numRef>
              <c:f>(Sheet1!$B$10,Sheet1!$D$10,Sheet1!$F$10,Sheet1!$H$10)</c:f>
              <c:numCache>
                <c:formatCode>0%</c:formatCode>
                <c:ptCount val="4"/>
                <c:pt idx="0">
                  <c:v>8.5000000000000006E-2</c:v>
                </c:pt>
                <c:pt idx="1">
                  <c:v>7.3999999999999996E-2</c:v>
                </c:pt>
                <c:pt idx="2">
                  <c:v>9.4000000000000028E-2</c:v>
                </c:pt>
                <c:pt idx="3">
                  <c:v>0.1090000000000001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F9C-4E7D-A767-909386EED7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5793536"/>
        <c:axId val="148234240"/>
      </c:lineChart>
      <c:catAx>
        <c:axId val="22579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234240"/>
        <c:crosses val="autoZero"/>
        <c:auto val="1"/>
        <c:lblAlgn val="ctr"/>
        <c:lblOffset val="100"/>
        <c:noMultiLvlLbl val="0"/>
      </c:catAx>
      <c:valAx>
        <c:axId val="14823424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225793536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85025963666306592"/>
          <c:y val="0.17021276595744694"/>
          <c:w val="0.14425183984354897"/>
          <c:h val="0.554906461160440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0.71569</cdr:x>
      <cdr:y>0.78</cdr:y>
    </cdr:from>
    <cdr:to>
      <cdr:x>0.94118</cdr:x>
      <cdr:y>0.86638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2600" y="2971800"/>
          <a:ext cx="1752600" cy="329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i="1" dirty="0" smtClean="0"/>
            <a:t>Source: US Census Bureau</a:t>
          </a:r>
          <a:endParaRPr lang="en-US" sz="11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0.66667</cdr:x>
      <cdr:y>0.80851</cdr:y>
    </cdr:from>
    <cdr:to>
      <cdr:x>0.91667</cdr:x>
      <cdr:y>0.90041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81600" y="2895600"/>
          <a:ext cx="1943100" cy="329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11A32"/>
              </a:solidFill>
              <a:latin typeface="Times New Roman" pitchFamily="18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11A32"/>
              </a:solidFill>
              <a:latin typeface="Times New Roman" pitchFamily="18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11A32"/>
              </a:solidFill>
              <a:latin typeface="Times New Roman" pitchFamily="18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11A32"/>
              </a:solidFill>
              <a:latin typeface="Times New Roman" pitchFamily="18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11A32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2400" kern="1200">
              <a:solidFill>
                <a:srgbClr val="011A32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2400" kern="1200">
              <a:solidFill>
                <a:srgbClr val="011A32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2400" kern="1200">
              <a:solidFill>
                <a:srgbClr val="011A32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2400" kern="1200">
              <a:solidFill>
                <a:srgbClr val="011A32"/>
              </a:solidFill>
              <a:latin typeface="Times New Roman" pitchFamily="18" charset="0"/>
            </a:defRPr>
          </a:lvl9pPr>
        </a:lstStyle>
        <a:p xmlns:a="http://schemas.openxmlformats.org/drawingml/2006/main">
          <a:r>
            <a:rPr lang="en-US" sz="1100" i="1" dirty="0" smtClean="0">
              <a:latin typeface="+mn-lt"/>
            </a:rPr>
            <a:t>Source: US Census Bureau</a:t>
          </a:r>
          <a:endParaRPr lang="en-US" sz="1100" i="1" dirty="0"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/>
          <a:lstStyle>
            <a:lvl1pPr algn="r">
              <a:defRPr sz="1200"/>
            </a:lvl1pPr>
          </a:lstStyle>
          <a:p>
            <a:fld id="{4FA66118-16B5-4F24-ACDA-479DE7B6C4CA}" type="datetimeFigureOut">
              <a:rPr lang="en-US" smtClean="0"/>
              <a:pPr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7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 anchor="b"/>
          <a:lstStyle>
            <a:lvl1pPr algn="r">
              <a:defRPr sz="1200"/>
            </a:lvl1pPr>
          </a:lstStyle>
          <a:p>
            <a:fld id="{8260BB14-7DB1-4E8E-85C0-1B8D73F9A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/>
          <a:lstStyle>
            <a:lvl1pPr algn="r">
              <a:defRPr sz="1200"/>
            </a:lvl1pPr>
          </a:lstStyle>
          <a:p>
            <a:fld id="{BC540151-7540-47B7-89B5-5E6A3952BC0A}" type="datetimeFigureOut">
              <a:rPr lang="en-US" smtClean="0"/>
              <a:pPr/>
              <a:t>12/12/17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7" rIns="93137" bIns="465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0"/>
          </a:xfrm>
          <a:prstGeom prst="rect">
            <a:avLst/>
          </a:prstGeom>
        </p:spPr>
        <p:txBody>
          <a:bodyPr vert="horz" lIns="93137" tIns="46567" rIns="93137" bIns="465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7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 anchor="b"/>
          <a:lstStyle>
            <a:lvl1pPr algn="r">
              <a:defRPr sz="1200"/>
            </a:lvl1pPr>
          </a:lstStyle>
          <a:p>
            <a:fld id="{17861C95-1ECC-413C-838C-F46B9A28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5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26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7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95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48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57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62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7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B32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772400" cy="914400"/>
          </a:xfrm>
        </p:spPr>
        <p:txBody>
          <a:bodyPr/>
          <a:lstStyle>
            <a:lvl1pPr algn="ctr">
              <a:defRPr>
                <a:solidFill>
                  <a:srgbClr val="1B32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772400" cy="4191000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9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70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>
            <a:lvl1pPr algn="l">
              <a:defRPr>
                <a:solidFill>
                  <a:srgbClr val="1B32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2255838"/>
            <a:ext cx="4040188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06712"/>
            <a:ext cx="4040188" cy="3494088"/>
          </a:xfrm>
        </p:spPr>
        <p:txBody>
          <a:bodyPr/>
          <a:lstStyle>
            <a:lvl1pPr>
              <a:defRPr sz="200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255838"/>
            <a:ext cx="4041775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06712"/>
            <a:ext cx="4041775" cy="3494088"/>
          </a:xfrm>
        </p:spPr>
        <p:txBody>
          <a:bodyPr/>
          <a:lstStyle>
            <a:lvl1pPr>
              <a:defRPr sz="200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2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B32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1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96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087"/>
            <a:ext cx="3008313" cy="935539"/>
          </a:xfrm>
        </p:spPr>
        <p:txBody>
          <a:bodyPr anchor="b"/>
          <a:lstStyle>
            <a:lvl1pPr algn="l">
              <a:defRPr sz="2000" b="1">
                <a:solidFill>
                  <a:srgbClr val="1B32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2088"/>
            <a:ext cx="5111750" cy="4938712"/>
          </a:xfrm>
        </p:spPr>
        <p:txBody>
          <a:bodyPr/>
          <a:lstStyle>
            <a:lvl1pPr>
              <a:defRPr sz="3200">
                <a:solidFill>
                  <a:srgbClr val="1B327A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24137"/>
            <a:ext cx="3008313" cy="377666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9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11565"/>
            <a:ext cx="7315200" cy="471844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527175"/>
            <a:ext cx="7315200" cy="3425825"/>
          </a:xfrm>
        </p:spPr>
        <p:txBody>
          <a:bodyPr/>
          <a:lstStyle>
            <a:lvl1pPr marL="0" indent="0">
              <a:buNone/>
              <a:defRPr sz="3200">
                <a:solidFill>
                  <a:srgbClr val="1B327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578303"/>
            <a:ext cx="7315200" cy="67009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40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5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125000"/>
        <a:buChar char="•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EB43F"/>
        </a:buClr>
        <a:buChar char="»"/>
        <a:defRPr sz="24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trimet.org/lowincome/index.htm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8" y="2819400"/>
            <a:ext cx="91440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Public Transportation Improvement Plan Advisory Committee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December 12,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/>
          </p:nvPr>
        </p:nvGraphicFramePr>
        <p:xfrm>
          <a:off x="228600" y="19812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1053059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B327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Poverty has been increasing…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B327A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52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1143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B327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Changes in poverty by race since 1990 in the Portland Metro region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B327A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/>
          </p:nvPr>
        </p:nvGraphicFramePr>
        <p:xfrm>
          <a:off x="333531" y="22860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24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kaiserfamilyfoundation.files.wordpress.com/2016/02/8832-figur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66800"/>
            <a:ext cx="8153399" cy="565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76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1524000"/>
            <a:ext cx="7772400" cy="914400"/>
          </a:xfrm>
        </p:spPr>
        <p:txBody>
          <a:bodyPr/>
          <a:lstStyle/>
          <a:p>
            <a:pPr lvl="3"/>
            <a:r>
              <a:rPr lang="en-US" sz="2800" dirty="0" smtClean="0"/>
              <a:t>TriMet spent 3 years investigating the feasibility of a broader low-income fare program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5908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Sustainable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Funding is ongoing and costs are shared with regional partners.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Meaningful: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Program is designed to address needs of low-income riders. Access should be convenient and easy for customers.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Targeted: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Benefits should be directed to those that need them most, by way of established eligibility criteria. Program employs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eFare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technology to maximize direct impact.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Manageable: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Administering the program requires minimal cost and leverages existing agency agreements with nonprofits and community based organizations. Eligibility should be managed by organization(s) that have expertise in screening for income-based programs.</a:t>
            </a:r>
          </a:p>
          <a:p>
            <a:pPr marL="11430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EB43F"/>
              </a:buClr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54C00"/>
              </a:solidFill>
              <a:effectLst/>
              <a:uLnTx/>
              <a:uFillTx/>
              <a:latin typeface="Arial"/>
            </a:endParaRPr>
          </a:p>
          <a:p>
            <a:pPr marL="11430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69A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612"/>
            <a:ext cx="3733800" cy="914400"/>
          </a:xfrm>
        </p:spPr>
        <p:txBody>
          <a:bodyPr/>
          <a:lstStyle/>
          <a:p>
            <a:r>
              <a:rPr lang="en-US" dirty="0"/>
              <a:t>Research Areas</a:t>
            </a:r>
          </a:p>
        </p:txBody>
      </p:sp>
      <p:pic>
        <p:nvPicPr>
          <p:cNvPr id="4" name="Shape 175" descr="four_ninesLOGO.jpg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7239000" y="1073624"/>
            <a:ext cx="1223749" cy="1212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2362200"/>
            <a:ext cx="8382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2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Goals and objectives of low income programs across the country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2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Discounts offered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2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Program funding strategies and sources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2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Subsidy levels and any available revenue and cost impacts as well as ridership data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2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Eligibility requirements and income thresholds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2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Verification and means testing processes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2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Fare payment technology /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eFare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 applicability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2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Reporting requirements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2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Other relevant findings, including information on business processes, administrative practices, and lessons learned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6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2964" y="2263676"/>
            <a:ext cx="9144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70603"/>
            <a:ext cx="659099" cy="6381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1179340"/>
            <a:ext cx="62484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1B3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Income Fare Taskforce</a:t>
            </a:r>
            <a:endParaRPr lang="en-US" kern="0" dirty="0">
              <a:solidFill>
                <a:srgbClr val="1B32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200400"/>
            <a:ext cx="8631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Calibri" panose="020F0502020204030204" pitchFamily="34" charset="0"/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TriMet Leadership and Metro Councilor Sam Chase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members from across the Tri-County area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regional collaborative effort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09600" y="838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B327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Taskforce Participants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B327A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091310"/>
              </p:ext>
            </p:extLst>
          </p:nvPr>
        </p:nvGraphicFramePr>
        <p:xfrm>
          <a:off x="457200" y="1752600"/>
          <a:ext cx="7772400" cy="484924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4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Multnomah County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Chair Deborah Kafoury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Christian Gaston</a:t>
                      </a: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Portland Commissioner Amanda Fritz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Tim Crail</a:t>
                      </a: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Wood Village Mayor </a:t>
                      </a:r>
                      <a:endParaRPr lang="en-US" sz="14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Tim </a:t>
                      </a: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Clark</a:t>
                      </a: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2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Washington </a:t>
                      </a:r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County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Commissioner Dick Schouten</a:t>
                      </a: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Beaverton Mayor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Denny </a:t>
                      </a: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Doyle</a:t>
                      </a: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Forest Grove Mayor Pete Truax</a:t>
                      </a: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Clackamas County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Clackamas County Commissioner Jim Bernard</a:t>
                      </a: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Milwaukie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Mayor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Mark Gamba</a:t>
                      </a: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Commissioner </a:t>
                      </a:r>
                      <a:endParaRPr lang="en-US" sz="14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Renate </a:t>
                      </a: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Mengleberg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Theresa Christopherson</a:t>
                      </a: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2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Legislative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Rep Lew Frederick</a:t>
                      </a: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Rep. Diego Hernandez</a:t>
                      </a: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-1143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Rep. Alissa Keny-Guyer</a:t>
                      </a: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5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Community Based Organizations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OPAL – Huy Ong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Oregon Food Bank,TEAC, Anneliese Koehler</a:t>
                      </a: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Coalition of  Communities of Color, Maggie Tallmadge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Street Trust (BTA)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Rob Sandusky</a:t>
                      </a: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Ride Connection, Elaine Wells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BRU, Orlando Lopez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APANO, Duncan Hwang</a:t>
                      </a: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Other Participants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MT Hood </a:t>
                      </a:r>
                      <a:r>
                        <a:rPr lang="en-US" sz="14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Community College, </a:t>
                      </a: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Michael Calcagno</a:t>
                      </a: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David Douglas School District, Frieda Christopher</a:t>
                      </a: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Washington County Economic Alliance, Pam Treece</a:t>
                      </a:r>
                    </a:p>
                  </a:txBody>
                  <a:tcPr marL="52685" marR="5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6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5236" y="1281629"/>
            <a:ext cx="4495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1B3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Taskforce Meetings</a:t>
            </a:r>
            <a:endParaRPr lang="en-US" kern="0" dirty="0">
              <a:solidFill>
                <a:srgbClr val="1B32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0574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1 - Build understanding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existing programs around 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2 -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ORCA Lift Case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review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3 - Program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Parameters, subsidy and eligibility, balancing the tradeoffs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4 -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Ideas, Options, and Strategies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5 -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Recommendations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25277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219200"/>
            <a:ext cx="6019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1B3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Taskforce Final Outcomes</a:t>
            </a:r>
            <a:endParaRPr lang="en-US" kern="0" dirty="0">
              <a:solidFill>
                <a:srgbClr val="1B32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0574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Taskforce members agreed to support the development of a regional LIF program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eligibility of up to 200% FPL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a program subsidy at 50% off of an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day pass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70% off of an Adult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pass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 to Honored Citizen and Youth Fare structures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0646" y="1219200"/>
            <a:ext cx="8305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1B3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Cost and Funding Strategy</a:t>
            </a:r>
            <a:endParaRPr lang="en-US" kern="0" dirty="0">
              <a:solidFill>
                <a:srgbClr val="1B32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482" y="19812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Approximately $12.3 million; supporting up to 45,000 riders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Advocate for public transportation funds =&gt; State’s Transportation package…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Transportation Package Passed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!!!</a:t>
            </a: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TriMet’s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commitment that new resources would be prioritized to fund the new LIF Program and service increases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Funding  = statewide payroll tax (1/10 of 1%) set for 7/18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Funds will not be received until early 2019; however,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TriMet’s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goal is to operationalize in July 2018</a:t>
            </a:r>
          </a:p>
        </p:txBody>
      </p:sp>
    </p:spTree>
    <p:extLst>
      <p:ext uri="{BB962C8B-B14F-4D97-AF65-F5344CB8AC3E}">
        <p14:creationId xmlns:p14="http://schemas.microsoft.com/office/powerpoint/2010/main" val="2731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27" y="762000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Meeting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67600" cy="525780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dirty="0" smtClean="0"/>
              <a:t>Welcome and Introductions			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dirty="0" smtClean="0"/>
              <a:t>Review of Last Meeting			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dirty="0" smtClean="0"/>
              <a:t>Adopt Committee Bylaws			</a:t>
            </a:r>
            <a:endParaRPr lang="en-US" sz="2600" dirty="0"/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dirty="0" smtClean="0"/>
              <a:t>Work Plan and Guiding Statement		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dirty="0" smtClean="0"/>
              <a:t>Early Decision Points			</a:t>
            </a:r>
            <a:r>
              <a:rPr lang="en-US" sz="2600" dirty="0"/>
              <a:t>	</a:t>
            </a:r>
            <a:endParaRPr lang="en-US" sz="2600" dirty="0" smtClean="0"/>
          </a:p>
          <a:p>
            <a:pPr marL="85725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Low Income Fare</a:t>
            </a:r>
          </a:p>
          <a:p>
            <a:pPr marL="85725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Regional Coordination</a:t>
            </a:r>
          </a:p>
          <a:p>
            <a:pPr marL="85725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FY19 Service </a:t>
            </a:r>
            <a:r>
              <a:rPr lang="en-US" sz="2000" dirty="0" smtClean="0"/>
              <a:t>Proposal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Public Comment				</a:t>
            </a:r>
          </a:p>
        </p:txBody>
      </p:sp>
    </p:spTree>
    <p:extLst>
      <p:ext uri="{BB962C8B-B14F-4D97-AF65-F5344CB8AC3E}">
        <p14:creationId xmlns:p14="http://schemas.microsoft.com/office/powerpoint/2010/main" val="30517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Development -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Transit Equity Advisory Committee (TEAC)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Low Income Fare Taskforce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TriMet Community Partner Forums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TriMet Fall 2017 Open Houses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Online Survey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990600"/>
            <a:ext cx="86106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1B3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Development – </a:t>
            </a:r>
            <a:r>
              <a:rPr lang="en-US" i="1" kern="0" dirty="0" smtClean="0">
                <a:solidFill>
                  <a:srgbClr val="1B3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i="1" kern="0" dirty="0">
              <a:solidFill>
                <a:srgbClr val="1B32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657" y="19812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Ordinance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application portal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and Communication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MOU’s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of Registration sites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Testing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program launch </a:t>
            </a:r>
          </a:p>
        </p:txBody>
      </p:sp>
    </p:spTree>
    <p:extLst>
      <p:ext uri="{BB962C8B-B14F-4D97-AF65-F5344CB8AC3E}">
        <p14:creationId xmlns:p14="http://schemas.microsoft.com/office/powerpoint/2010/main" val="11247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" y="-10899"/>
            <a:ext cx="9493743" cy="687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63927"/>
            <a:ext cx="7772400" cy="1371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endParaRPr lang="en-US" kern="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n-US" kern="0" dirty="0" smtClean="0">
                <a:solidFill>
                  <a:srgbClr val="1B3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endParaRPr lang="en-US" kern="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n-US" kern="0" dirty="0" smtClean="0">
                <a:solidFill>
                  <a:srgbClr val="1B3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Program Contact</a:t>
            </a:r>
            <a:endParaRPr lang="en-US" kern="0" dirty="0">
              <a:solidFill>
                <a:srgbClr val="1B32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2826127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TriMet’s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Diversity and Transit Equity Director</a:t>
            </a:r>
          </a:p>
          <a:p>
            <a:pPr algn="ctr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John Gardner</a:t>
            </a:r>
          </a:p>
          <a:p>
            <a:pPr algn="ctr"/>
            <a:endParaRPr lang="en-US" sz="3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3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Questions or Ideas –</a:t>
            </a:r>
          </a:p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hlinkClick r:id="rId2"/>
              </a:rPr>
              <a:t>https://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hlinkClick r:id="rId2"/>
              </a:rPr>
              <a:t>trimet.org/lowincome/index.htm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F54C00"/>
                </a:solidFill>
                <a:latin typeface="Calibri" panose="020F0502020204030204" pitchFamily="34" charset="0"/>
              </a:rPr>
              <a:t>gardnerj@trimet.org</a:t>
            </a:r>
          </a:p>
          <a:p>
            <a:pPr algn="ctr"/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Public Comment</a:t>
            </a:r>
            <a:endParaRPr lang="en-US" dirty="0"/>
          </a:p>
        </p:txBody>
      </p:sp>
      <p:pic>
        <p:nvPicPr>
          <p:cNvPr id="16" name="Content Placeholder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3000" y="1905000"/>
            <a:ext cx="7086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1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277" y="685800"/>
            <a:ext cx="7772400" cy="914400"/>
          </a:xfrm>
        </p:spPr>
        <p:txBody>
          <a:bodyPr/>
          <a:lstStyle/>
          <a:p>
            <a:r>
              <a:rPr lang="en-US" dirty="0" smtClean="0"/>
              <a:t>Follow Up: New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77" y="1524000"/>
            <a:ext cx="8991600" cy="5638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Dan Bower, Executive Director, Portland Streetcar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Pat Daniels, Executive Director, Constructing Hope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Esmeralda Flores, Rider Representative: Washington County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Renata Frantum, Rider Representative: East Portland/East Multnomah County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Ben Johnson, Rider Representative: Clackamas County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Diana Nunez, President, Hispanic Metropolitan Chamber</a:t>
            </a:r>
          </a:p>
        </p:txBody>
      </p:sp>
    </p:spTree>
    <p:extLst>
      <p:ext uri="{BB962C8B-B14F-4D97-AF65-F5344CB8AC3E}">
        <p14:creationId xmlns:p14="http://schemas.microsoft.com/office/powerpoint/2010/main" val="30072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14400"/>
          </a:xfrm>
        </p:spPr>
        <p:txBody>
          <a:bodyPr/>
          <a:lstStyle/>
          <a:p>
            <a:r>
              <a:rPr lang="en-US" dirty="0" smtClean="0"/>
              <a:t>Review of HB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5029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Comprehensive transportation package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1/10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of 1 percent payroll tax on individuals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90% of funds raised returned to district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000" dirty="0" smtClean="0"/>
              <a:t>Grant-based not formula-based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Tax imposed July 1, 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funds received ~Jan. 1, 2019</a:t>
            </a: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FY 2019 ~$26m, FY 2020 ~$50m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Advisory Committee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000" dirty="0" smtClean="0"/>
              <a:t>TriMet Plan &amp; Regional Plan</a:t>
            </a:r>
          </a:p>
          <a:p>
            <a:pPr marL="914400" lvl="1" indent="-450850">
              <a:buFont typeface="Arial" panose="020B0604020202020204" pitchFamily="34" charset="0"/>
              <a:buChar char="•"/>
            </a:pPr>
            <a:r>
              <a:rPr lang="en-US" sz="2000" dirty="0" smtClean="0"/>
              <a:t>We’re ahead of the rules committee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Advisory Committee Bylaws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27878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43708" y="1828800"/>
            <a:ext cx="7467600" cy="525780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dirty="0" smtClean="0"/>
              <a:t>Name &amp; Committee Purpose</a:t>
            </a:r>
            <a:endParaRPr lang="en-US" sz="2600" dirty="0"/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dirty="0" smtClean="0"/>
              <a:t>Committee Operation			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dirty="0" smtClean="0"/>
              <a:t>Subcommittees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dirty="0" smtClean="0"/>
              <a:t>Officers			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dirty="0" smtClean="0"/>
              <a:t>Committee Membership			</a:t>
            </a:r>
            <a:endParaRPr lang="en-US" sz="2600" dirty="0"/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dirty="0" smtClean="0"/>
              <a:t>Member Responsibilities	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dirty="0" smtClean="0"/>
              <a:t>Member Appointment and Alternates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dirty="0" smtClean="0"/>
              <a:t>Adoption and Amendment				</a:t>
            </a:r>
          </a:p>
        </p:txBody>
      </p:sp>
    </p:spTree>
    <p:extLst>
      <p:ext uri="{BB962C8B-B14F-4D97-AF65-F5344CB8AC3E}">
        <p14:creationId xmlns:p14="http://schemas.microsoft.com/office/powerpoint/2010/main" val="16200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Advisory Committee Decision Making</a:t>
            </a:r>
            <a:endParaRPr lang="en-US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173904"/>
              </p:ext>
            </p:extLst>
          </p:nvPr>
        </p:nvGraphicFramePr>
        <p:xfrm>
          <a:off x="685800" y="2057400"/>
          <a:ext cx="7620000" cy="4046913"/>
        </p:xfrm>
        <a:graphic>
          <a:graphicData uri="http://schemas.openxmlformats.org/drawingml/2006/table">
            <a:tbl>
              <a:tblPr/>
              <a:tblGrid>
                <a:gridCol w="806083">
                  <a:extLst>
                    <a:ext uri="{9D8B030D-6E8A-4147-A177-3AD203B41FA5}">
                      <a16:colId xmlns:a16="http://schemas.microsoft.com/office/drawing/2014/main" val="2662908582"/>
                    </a:ext>
                  </a:extLst>
                </a:gridCol>
                <a:gridCol w="6813917">
                  <a:extLst>
                    <a:ext uri="{9D8B030D-6E8A-4147-A177-3AD203B41FA5}">
                      <a16:colId xmlns:a16="http://schemas.microsoft.com/office/drawing/2014/main" val="3621621073"/>
                    </a:ext>
                  </a:extLst>
                </a:gridCol>
              </a:tblGrid>
              <a:tr h="7959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2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US" sz="2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523383"/>
                  </a:ext>
                </a:extLst>
              </a:tr>
              <a:tr h="795987">
                <a:tc gridSpan="2"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551214"/>
                  </a:ext>
                </a:extLst>
              </a:tr>
              <a:tr h="7959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Against</a:t>
                      </a:r>
                      <a:endParaRPr lang="en-US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327256"/>
                  </a:ext>
                </a:extLst>
              </a:tr>
              <a:tr h="795987">
                <a:tc gridSpan="2"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289565"/>
                  </a:ext>
                </a:extLst>
              </a:tr>
              <a:tr h="7959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2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 </a:t>
                      </a:r>
                      <a:r>
                        <a:rPr lang="en-US" sz="2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 with the option </a:t>
                      </a:r>
                      <a:r>
                        <a:rPr lang="en-US" sz="2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revisit        </a:t>
                      </a:r>
                    </a:p>
                    <a:p>
                      <a:pPr algn="l" fontAlgn="ctr"/>
                      <a:r>
                        <a:rPr lang="en-US" sz="2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depending on other results</a:t>
                      </a:r>
                      <a:endParaRPr lang="en-US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82978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83172" y="2057400"/>
            <a:ext cx="840828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Advisory Committee Guiding Statement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19050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Public Transportation Improvement Plan will guide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TriMet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how to spend State Transportation Improvement Funds (STIF) for the following purposes: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expansion of existing/creation of new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transit services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except for light rail, with consideration for communities with a high percentage of low-income households,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programs to reduce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transit fares for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communities with a high percentage of low-income households,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procurement of buses powered by natural gas or electricity,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 projects required for the creation, expansion or improvement of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transit services,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expansion of existing/creation of new transit services in communities outside the TriMet service district, but inside in Clackamas, Multnomah, and Washington counties, and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regional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coordination/reduction of fragmentation between TriMet and communities outside the TriMet service district, but inside Clackamas, Multnomah, and Washington counties.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48600" y="27878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5965582"/>
            <a:ext cx="9144000" cy="90751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0" y="5054956"/>
            <a:ext cx="9144000" cy="90751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0" y="4143964"/>
            <a:ext cx="9144000" cy="91430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0" y="3290193"/>
            <a:ext cx="9144000" cy="865202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0" y="1524000"/>
            <a:ext cx="9144000" cy="1769413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268432" y="2960528"/>
            <a:ext cx="2875568" cy="328995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1904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Advisory Committee Work Plan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3879" y="5117111"/>
            <a:ext cx="351137" cy="3522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94190" y="6113352"/>
            <a:ext cx="168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Decision Point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0" y="1625211"/>
            <a:ext cx="8282757" cy="5159482"/>
            <a:chOff x="183199" y="1143000"/>
            <a:chExt cx="8487948" cy="5434166"/>
          </a:xfrm>
        </p:grpSpPr>
        <p:sp>
          <p:nvSpPr>
            <p:cNvPr id="5" name="TextBox 4"/>
            <p:cNvSpPr txBox="1"/>
            <p:nvPr/>
          </p:nvSpPr>
          <p:spPr>
            <a:xfrm>
              <a:off x="6640344" y="2180957"/>
              <a:ext cx="2030281" cy="324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New Service: FY19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1709" y="2227852"/>
              <a:ext cx="2732648" cy="48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Low 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I</a:t>
              </a: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ncome Fare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43137" y="2177368"/>
              <a:ext cx="1939802" cy="312464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1709" y="2202115"/>
              <a:ext cx="2966970" cy="490898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1709" y="3211373"/>
              <a:ext cx="8409438" cy="573860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380833" y="3789937"/>
              <a:ext cx="3" cy="353749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310206" y="2186358"/>
              <a:ext cx="3252572" cy="650319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59803" y="2172464"/>
              <a:ext cx="3560853" cy="615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Regional Coordination </a:t>
              </a:r>
            </a:p>
            <a:p>
              <a:r>
                <a:rPr lang="en-US" sz="12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(e.g., shuttles)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18249" y="1223873"/>
              <a:ext cx="6718995" cy="48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PTIP Advisory Committee Guiding Statement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1709" y="1143000"/>
              <a:ext cx="8409438" cy="625479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4377747" y="1773236"/>
              <a:ext cx="336" cy="419058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83199" y="3264944"/>
              <a:ext cx="8088715" cy="48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Service vs. Capital: service vs buses vs. system capital?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0283" y="4274146"/>
              <a:ext cx="8168303" cy="48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Service Tradeoffs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1709" y="4186337"/>
              <a:ext cx="8409438" cy="573860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387708" y="4759018"/>
              <a:ext cx="3" cy="353749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67194" y="5226454"/>
              <a:ext cx="8168303" cy="48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Service Plan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1709" y="5138645"/>
              <a:ext cx="8409438" cy="573860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4387705" y="5711326"/>
              <a:ext cx="3" cy="353749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261709" y="6061671"/>
              <a:ext cx="8409438" cy="515495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54833" y="6090761"/>
              <a:ext cx="7065744" cy="486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Final </a:t>
              </a: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Public 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Transportation </a:t>
              </a: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Improvement 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Plan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7211094" y="2900015"/>
              <a:ext cx="0" cy="311358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906122" y="1767300"/>
              <a:ext cx="336" cy="419058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684439" y="1775768"/>
              <a:ext cx="336" cy="419058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6298322" y="3008097"/>
            <a:ext cx="2212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New Service: FY20-23</a:t>
            </a:r>
            <a:endParaRPr lang="en-US" sz="1400" dirty="0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310643" y="2993523"/>
            <a:ext cx="2209801" cy="29667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842926" y="2533757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61394" y="2603112"/>
            <a:ext cx="546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83855" y="2601387"/>
            <a:ext cx="546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090429" y="2940209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578891" y="1638793"/>
            <a:ext cx="546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722701" y="3580535"/>
            <a:ext cx="546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26040" y="4463975"/>
            <a:ext cx="546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725384" y="5390902"/>
            <a:ext cx="546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722700" y="6211669"/>
            <a:ext cx="546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57018" y="1966287"/>
            <a:ext cx="797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Dec. </a:t>
            </a: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2017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42734" y="3395721"/>
            <a:ext cx="768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Jan. </a:t>
            </a: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2018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42734" y="4244142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Feb. </a:t>
            </a: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2018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42734" y="5193956"/>
            <a:ext cx="766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Mar. </a:t>
            </a: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2018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42734" y="6076707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April </a:t>
            </a: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2018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52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Early Business: Low Income Fare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24384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HB 2017: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programs to reduce fares for public transportation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communities with a high percentage of low-income households</a:t>
            </a:r>
            <a:r>
              <a:rPr lang="en-US" kern="0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8600" y="27878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iMet Palette">
    <a:dk1>
      <a:srgbClr val="011A32"/>
    </a:dk1>
    <a:lt1>
      <a:sysClr val="window" lastClr="FFFFFF"/>
    </a:lt1>
    <a:dk2>
      <a:srgbClr val="0069AA"/>
    </a:dk2>
    <a:lt2>
      <a:srgbClr val="FFF1B5"/>
    </a:lt2>
    <a:accent1>
      <a:srgbClr val="EB6E1F"/>
    </a:accent1>
    <a:accent2>
      <a:srgbClr val="F8C213"/>
    </a:accent2>
    <a:accent3>
      <a:srgbClr val="084C8D"/>
    </a:accent3>
    <a:accent4>
      <a:srgbClr val="D81526"/>
    </a:accent4>
    <a:accent5>
      <a:srgbClr val="008852"/>
    </a:accent5>
    <a:accent6>
      <a:srgbClr val="6EB43F"/>
    </a:accent6>
    <a:hlink>
      <a:srgbClr val="3399FF"/>
    </a:hlink>
    <a:folHlink>
      <a:srgbClr val="33CCFF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riMet Palette">
    <a:dk1>
      <a:srgbClr val="011A32"/>
    </a:dk1>
    <a:lt1>
      <a:sysClr val="window" lastClr="FFFFFF"/>
    </a:lt1>
    <a:dk2>
      <a:srgbClr val="0069AA"/>
    </a:dk2>
    <a:lt2>
      <a:srgbClr val="FFF1B5"/>
    </a:lt2>
    <a:accent1>
      <a:srgbClr val="EB6E1F"/>
    </a:accent1>
    <a:accent2>
      <a:srgbClr val="F8C213"/>
    </a:accent2>
    <a:accent3>
      <a:srgbClr val="084C8D"/>
    </a:accent3>
    <a:accent4>
      <a:srgbClr val="D81526"/>
    </a:accent4>
    <a:accent5>
      <a:srgbClr val="008852"/>
    </a:accent5>
    <a:accent6>
      <a:srgbClr val="6EB43F"/>
    </a:accent6>
    <a:hlink>
      <a:srgbClr val="3399FF"/>
    </a:hlink>
    <a:folHlink>
      <a:srgbClr val="33CCFF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tmppt_E3</Template>
  <TotalTime>107590</TotalTime>
  <Words>908</Words>
  <Application>Microsoft Office PowerPoint</Application>
  <PresentationFormat>On-screen Show (4:3)</PresentationFormat>
  <Paragraphs>235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Rounded MT Bold</vt:lpstr>
      <vt:lpstr>Calibri</vt:lpstr>
      <vt:lpstr>Symbol</vt:lpstr>
      <vt:lpstr>Times New Roman</vt:lpstr>
      <vt:lpstr>Wingdings</vt:lpstr>
      <vt:lpstr>Theme1</vt:lpstr>
      <vt:lpstr>Public Transportation Improvement Plan Advisory Committee  December 12, 2017</vt:lpstr>
      <vt:lpstr>Meeting Agenda</vt:lpstr>
      <vt:lpstr>Follow Up: New Members</vt:lpstr>
      <vt:lpstr>Review of HB 2017</vt:lpstr>
      <vt:lpstr>Advisory Committee Bylaws</vt:lpstr>
      <vt:lpstr>Advisory Committee Decision Making</vt:lpstr>
      <vt:lpstr>Advisory Committee Guiding Statement</vt:lpstr>
      <vt:lpstr>Advisory Committee Work Plan</vt:lpstr>
      <vt:lpstr>Early Business: Low Income Fare</vt:lpstr>
      <vt:lpstr>PowerPoint Presentation</vt:lpstr>
      <vt:lpstr>PowerPoint Presentation</vt:lpstr>
      <vt:lpstr>PowerPoint Presentation</vt:lpstr>
      <vt:lpstr>TriMet spent 3 years investigating the feasibility of a broader low-income fare program </vt:lpstr>
      <vt:lpstr>Research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Development - Outreach</vt:lpstr>
      <vt:lpstr>PowerPoint Presentation</vt:lpstr>
      <vt:lpstr>PowerPoint Presentation</vt:lpstr>
      <vt:lpstr>PowerPoint Presentation</vt:lpstr>
      <vt:lpstr>Public Comment</vt:lpstr>
    </vt:vector>
  </TitlesOfParts>
  <Company>TRI-MET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goodwind</dc:creator>
  <cp:lastModifiedBy>millst</cp:lastModifiedBy>
  <cp:revision>2197</cp:revision>
  <cp:lastPrinted>2017-10-23T21:53:49Z</cp:lastPrinted>
  <dcterms:created xsi:type="dcterms:W3CDTF">2014-04-22T15:20:49Z</dcterms:created>
  <dcterms:modified xsi:type="dcterms:W3CDTF">2017-12-12T19:55:20Z</dcterms:modified>
</cp:coreProperties>
</file>